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61" r:id="rId9"/>
    <p:sldId id="262" r:id="rId10"/>
    <p:sldId id="260" r:id="rId11"/>
    <p:sldId id="264" r:id="rId12"/>
    <p:sldId id="263" r:id="rId13"/>
    <p:sldId id="265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0EE1BDE-E253-470D-ACE8-C84E5AB7842D}">
          <p14:sldIdLst>
            <p14:sldId id="256"/>
            <p14:sldId id="257"/>
            <p14:sldId id="258"/>
            <p14:sldId id="259"/>
            <p14:sldId id="266"/>
          </p14:sldIdLst>
        </p14:section>
        <p14:section name="Раздел без заголовка" id="{5A986CD5-E8F2-4F73-9CA5-8E5D3CABBE70}">
          <p14:sldIdLst>
            <p14:sldId id="267"/>
            <p14:sldId id="268"/>
            <p14:sldId id="261"/>
            <p14:sldId id="262"/>
            <p14:sldId id="260"/>
            <p14:sldId id="264"/>
            <p14:sldId id="263"/>
            <p14:sldId id="265"/>
            <p14:sldId id="269"/>
            <p14:sldId id="270"/>
            <p14:sldId id="271"/>
            <p14:sldId id="272"/>
            <p14:sldId id="27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>
        <p:scale>
          <a:sx n="66" d="100"/>
          <a:sy n="66" d="100"/>
        </p:scale>
        <p:origin x="-564" y="-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7FB85-5A47-4705-BA5B-DFBE6D38F766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8E7F8-14BD-4F56-82A4-670994F596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639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7D724-FA39-46A9-9BB7-59628D0D893E}" type="datetime1">
              <a:rPr lang="ru-RU" smtClean="0"/>
              <a:t>19.10.2017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586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D595F-F59B-40FF-9735-903FAE478825}" type="datetime1">
              <a:rPr lang="ru-RU" smtClean="0"/>
              <a:t>19.10.2017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182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CF8EE-2360-4779-9063-492B68FF2FD9}" type="datetime1">
              <a:rPr lang="ru-RU" smtClean="0"/>
              <a:t>19.10.2017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0577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5F2D8-882D-41D4-90BA-186EE3B20341}" type="datetime1">
              <a:rPr lang="ru-RU" smtClean="0"/>
              <a:t>19.10.2017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9830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043A-DBE7-47BD-B533-B058D36A2809}" type="datetime1">
              <a:rPr lang="ru-RU" smtClean="0"/>
              <a:t>19.10.2017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4195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6517-7D67-4C73-A73B-6E4692AD60EF}" type="datetime1">
              <a:rPr lang="ru-RU" smtClean="0"/>
              <a:t>19.10.2017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9508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3655-92D4-46EE-9F61-CE2567C4EEEE}" type="datetime1">
              <a:rPr lang="ru-RU" smtClean="0"/>
              <a:t>19.10.2017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779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E26F-0A12-4E10-8029-CEB5DF0851A1}" type="datetime1">
              <a:rPr lang="ru-RU" smtClean="0"/>
              <a:t>19.10.2017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00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6531-190D-418D-898E-7CDA998BBFE8}" type="datetime1">
              <a:rPr lang="ru-RU" smtClean="0"/>
              <a:t>19.10.2017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65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8704-B969-43F6-9C5E-C7B4D6B330D7}" type="datetime1">
              <a:rPr lang="ru-RU" smtClean="0"/>
              <a:t>19.10.2017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000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3DB3-DA7A-4086-8112-2FCE7F6BFAA6}" type="datetime1">
              <a:rPr lang="ru-RU" smtClean="0"/>
              <a:t>19.10.2017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050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290D2-1073-4646-B7B6-FBE27AEC46F0}" type="datetime1">
              <a:rPr lang="ru-RU" smtClean="0"/>
              <a:t>19.10.2017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18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C968D-3CAE-437C-A331-663946347894}" type="datetime1">
              <a:rPr lang="ru-RU" smtClean="0"/>
              <a:t>19.10.2017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407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93C9-B2A2-4EFA-A046-AC3A6D8C0744}" type="datetime1">
              <a:rPr lang="ru-RU" smtClean="0"/>
              <a:t>19.10.2017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26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F70F-5C61-4FA0-A074-6749204E30C6}" type="datetime1">
              <a:rPr lang="ru-RU" smtClean="0"/>
              <a:t>19.10.2017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24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0C438-9750-453D-8CB9-19BB7970B6F6}" type="datetime1">
              <a:rPr lang="ru-RU" smtClean="0"/>
              <a:t>19.10.2017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39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8FF58-5681-4B1C-AE47-D46F05434481}" type="datetime1">
              <a:rPr lang="ru-RU" smtClean="0"/>
              <a:t>19.10.2017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BE5E21F-4B88-42A3-BBF6-465043779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21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0A0AE20-B3B6-4621-8346-0CA2B9057B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Язык программирования </a:t>
            </a:r>
            <a:r>
              <a:rPr lang="en-US" dirty="0"/>
              <a:t>Visual Basic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00C293D-F05C-4A0F-8F44-D640B777E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313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BCE2068-CD79-43C7-AC36-A0AEE50F5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8546"/>
          </a:xfrm>
        </p:spPr>
        <p:txBody>
          <a:bodyPr/>
          <a:lstStyle/>
          <a:p>
            <a:r>
              <a:rPr lang="ru-RU" dirty="0"/>
              <a:t>Интерфейс </a:t>
            </a:r>
            <a:r>
              <a:rPr lang="en-US" dirty="0"/>
              <a:t>VBA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5B7A28DA-8FA9-4085-9962-8B8B65A157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966" y="1338146"/>
            <a:ext cx="9808064" cy="5140713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671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2EE4194-3EC5-4C48-AB9C-67839705D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14" y="190480"/>
            <a:ext cx="8596668" cy="1320800"/>
          </a:xfrm>
        </p:spPr>
        <p:txBody>
          <a:bodyPr/>
          <a:lstStyle/>
          <a:p>
            <a:r>
              <a:rPr lang="ru-RU" dirty="0"/>
              <a:t>Интерфейс программы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9625895D-324E-40CC-AF35-44078DB567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78105" y="1400482"/>
            <a:ext cx="5781822" cy="430874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A1C9FB5-4A1C-48E3-8BDE-053032938956}"/>
              </a:ext>
            </a:extLst>
          </p:cNvPr>
          <p:cNvSpPr txBox="1"/>
          <p:nvPr/>
        </p:nvSpPr>
        <p:spPr>
          <a:xfrm>
            <a:off x="86750" y="1270000"/>
            <a:ext cx="42906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Обеспечивает: 1)ввод начальных данных</a:t>
            </a:r>
          </a:p>
          <a:p>
            <a:r>
              <a:rPr lang="ru-RU" sz="3600" dirty="0"/>
              <a:t>2) управление </a:t>
            </a:r>
          </a:p>
          <a:p>
            <a:r>
              <a:rPr lang="ru-RU" sz="3600" dirty="0"/>
              <a:t>3)вывод результата</a:t>
            </a:r>
          </a:p>
        </p:txBody>
      </p:sp>
      <p:sp>
        <p:nvSpPr>
          <p:cNvPr id="6" name="Выноска: изогнутая линия 5">
            <a:extLst>
              <a:ext uri="{FF2B5EF4-FFF2-40B4-BE49-F238E27FC236}">
                <a16:creationId xmlns="" xmlns:a16="http://schemas.microsoft.com/office/drawing/2014/main" id="{CD2BC667-8091-4B6C-A5E4-EA80F9135A7D}"/>
              </a:ext>
            </a:extLst>
          </p:cNvPr>
          <p:cNvSpPr/>
          <p:nvPr/>
        </p:nvSpPr>
        <p:spPr>
          <a:xfrm>
            <a:off x="6527409" y="698717"/>
            <a:ext cx="1645919" cy="450054"/>
          </a:xfrm>
          <a:prstGeom prst="borderCallout2">
            <a:avLst>
              <a:gd name="adj1" fmla="val 14158"/>
              <a:gd name="adj2" fmla="val -812"/>
              <a:gd name="adj3" fmla="val 11861"/>
              <a:gd name="adj4" fmla="val -22821"/>
              <a:gd name="adj5" fmla="val 351320"/>
              <a:gd name="adj6" fmla="val -82735"/>
            </a:avLst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Label1</a:t>
            </a:r>
            <a:endParaRPr lang="ru-RU" dirty="0"/>
          </a:p>
        </p:txBody>
      </p:sp>
      <p:sp>
        <p:nvSpPr>
          <p:cNvPr id="7" name="Выноска: изогнутая линия 6">
            <a:extLst>
              <a:ext uri="{FF2B5EF4-FFF2-40B4-BE49-F238E27FC236}">
                <a16:creationId xmlns="" xmlns:a16="http://schemas.microsoft.com/office/drawing/2014/main" id="{241FC6F5-2DA6-4590-81C0-8A6C126F78FA}"/>
              </a:ext>
            </a:extLst>
          </p:cNvPr>
          <p:cNvSpPr/>
          <p:nvPr/>
        </p:nvSpPr>
        <p:spPr>
          <a:xfrm>
            <a:off x="8451042" y="730034"/>
            <a:ext cx="1645919" cy="450054"/>
          </a:xfrm>
          <a:prstGeom prst="borderCallout2">
            <a:avLst>
              <a:gd name="adj1" fmla="val 57919"/>
              <a:gd name="adj2" fmla="val 100043"/>
              <a:gd name="adj3" fmla="val 143144"/>
              <a:gd name="adj4" fmla="val 99401"/>
              <a:gd name="adj5" fmla="val 370075"/>
              <a:gd name="adj6" fmla="val 2735"/>
            </a:avLst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TextBox1</a:t>
            </a:r>
            <a:endParaRPr lang="ru-RU" dirty="0"/>
          </a:p>
        </p:txBody>
      </p:sp>
      <p:sp>
        <p:nvSpPr>
          <p:cNvPr id="8" name="Выноска: изогнутая линия 7">
            <a:extLst>
              <a:ext uri="{FF2B5EF4-FFF2-40B4-BE49-F238E27FC236}">
                <a16:creationId xmlns="" xmlns:a16="http://schemas.microsoft.com/office/drawing/2014/main" id="{36382F57-C78D-43D5-B1F4-1AA8739620C1}"/>
              </a:ext>
            </a:extLst>
          </p:cNvPr>
          <p:cNvSpPr/>
          <p:nvPr/>
        </p:nvSpPr>
        <p:spPr>
          <a:xfrm>
            <a:off x="9959927" y="2584621"/>
            <a:ext cx="1645919" cy="450054"/>
          </a:xfrm>
          <a:prstGeom prst="borderCallout2">
            <a:avLst>
              <a:gd name="adj1" fmla="val 101680"/>
              <a:gd name="adj2" fmla="val 47052"/>
              <a:gd name="adj3" fmla="val 133767"/>
              <a:gd name="adj4" fmla="val 46410"/>
              <a:gd name="adj5" fmla="val 138767"/>
              <a:gd name="adj6" fmla="val -57949"/>
            </a:avLst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TextBox2</a:t>
            </a:r>
            <a:endParaRPr lang="ru-RU" dirty="0"/>
          </a:p>
        </p:txBody>
      </p:sp>
      <p:sp>
        <p:nvSpPr>
          <p:cNvPr id="9" name="Выноска: изогнутая линия 8">
            <a:extLst>
              <a:ext uri="{FF2B5EF4-FFF2-40B4-BE49-F238E27FC236}">
                <a16:creationId xmlns="" xmlns:a16="http://schemas.microsoft.com/office/drawing/2014/main" id="{BF35DBC9-A116-4D8C-BBC8-195FBC11E692}"/>
              </a:ext>
            </a:extLst>
          </p:cNvPr>
          <p:cNvSpPr/>
          <p:nvPr/>
        </p:nvSpPr>
        <p:spPr>
          <a:xfrm>
            <a:off x="9959927" y="3989154"/>
            <a:ext cx="1645919" cy="450054"/>
          </a:xfrm>
          <a:prstGeom prst="borderCallout2">
            <a:avLst>
              <a:gd name="adj1" fmla="val -1471"/>
              <a:gd name="adj2" fmla="val 48761"/>
              <a:gd name="adj3" fmla="val -47529"/>
              <a:gd name="adj4" fmla="val 49828"/>
              <a:gd name="adj5" fmla="val -5019"/>
              <a:gd name="adj6" fmla="val -68205"/>
            </a:avLst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TextBox3</a:t>
            </a:r>
            <a:endParaRPr lang="ru-RU" dirty="0"/>
          </a:p>
        </p:txBody>
      </p:sp>
      <p:sp>
        <p:nvSpPr>
          <p:cNvPr id="10" name="Выноска: изогнутая линия 9">
            <a:extLst>
              <a:ext uri="{FF2B5EF4-FFF2-40B4-BE49-F238E27FC236}">
                <a16:creationId xmlns="" xmlns:a16="http://schemas.microsoft.com/office/drawing/2014/main" id="{8C523392-FE07-4E92-BFFA-679A71E6B0EC}"/>
              </a:ext>
            </a:extLst>
          </p:cNvPr>
          <p:cNvSpPr/>
          <p:nvPr/>
        </p:nvSpPr>
        <p:spPr>
          <a:xfrm>
            <a:off x="8451042" y="6023373"/>
            <a:ext cx="2057524" cy="450054"/>
          </a:xfrm>
          <a:prstGeom prst="borderCallout2">
            <a:avLst>
              <a:gd name="adj1" fmla="val 39164"/>
              <a:gd name="adj2" fmla="val 43"/>
              <a:gd name="adj3" fmla="val 39993"/>
              <a:gd name="adj4" fmla="val -15984"/>
              <a:gd name="adj5" fmla="val -170685"/>
              <a:gd name="adj6" fmla="val -20514"/>
            </a:avLst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CommandButton2</a:t>
            </a:r>
            <a:endParaRPr lang="ru-RU" dirty="0"/>
          </a:p>
        </p:txBody>
      </p:sp>
      <p:sp>
        <p:nvSpPr>
          <p:cNvPr id="11" name="Выноска: изогнутая линия 10">
            <a:extLst>
              <a:ext uri="{FF2B5EF4-FFF2-40B4-BE49-F238E27FC236}">
                <a16:creationId xmlns="" xmlns:a16="http://schemas.microsoft.com/office/drawing/2014/main" id="{E2720295-E993-4609-9A62-2F79FACD8411}"/>
              </a:ext>
            </a:extLst>
          </p:cNvPr>
          <p:cNvSpPr/>
          <p:nvPr/>
        </p:nvSpPr>
        <p:spPr>
          <a:xfrm>
            <a:off x="5874309" y="6023373"/>
            <a:ext cx="2057524" cy="450054"/>
          </a:xfrm>
          <a:prstGeom prst="borderCallout2">
            <a:avLst>
              <a:gd name="adj1" fmla="val 39164"/>
              <a:gd name="adj2" fmla="val 43"/>
              <a:gd name="adj3" fmla="val 39993"/>
              <a:gd name="adj4" fmla="val -15984"/>
              <a:gd name="adj5" fmla="val -173811"/>
              <a:gd name="adj6" fmla="val -38291"/>
            </a:avLst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CommandButton1</a:t>
            </a:r>
            <a:endParaRPr lang="ru-RU" dirty="0"/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C9656709-4A5C-4592-A693-F4D15F184D0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974" t="18407" b="10237"/>
          <a:stretch/>
        </p:blipFill>
        <p:spPr>
          <a:xfrm>
            <a:off x="211014" y="4686320"/>
            <a:ext cx="466320" cy="6604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94F5A86A-1CC6-451C-8F67-FE634F43E4F9}"/>
              </a:ext>
            </a:extLst>
          </p:cNvPr>
          <p:cNvSpPr txBox="1"/>
          <p:nvPr/>
        </p:nvSpPr>
        <p:spPr>
          <a:xfrm>
            <a:off x="807597" y="4761945"/>
            <a:ext cx="1587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- Label</a:t>
            </a:r>
            <a:endParaRPr lang="ru-RU" sz="3200" dirty="0"/>
          </a:p>
        </p:txBody>
      </p:sp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1804DABE-3804-4E3D-BB3B-5624304E83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50" y="5333589"/>
            <a:ext cx="826127" cy="73433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F8FB463E-432E-4CA9-A597-7C171C42B4BF}"/>
              </a:ext>
            </a:extLst>
          </p:cNvPr>
          <p:cNvSpPr txBox="1"/>
          <p:nvPr/>
        </p:nvSpPr>
        <p:spPr>
          <a:xfrm>
            <a:off x="875589" y="5392648"/>
            <a:ext cx="2057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- </a:t>
            </a:r>
            <a:r>
              <a:rPr lang="en-US" sz="3200" dirty="0" err="1"/>
              <a:t>TextBox</a:t>
            </a:r>
            <a:endParaRPr lang="ru-RU" sz="3200" dirty="0"/>
          </a:p>
        </p:txBody>
      </p:sp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D81A7C6B-EB42-4E46-9E1B-964BF86AEC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06" y="6095831"/>
            <a:ext cx="928469" cy="67525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CDD53FA1-0BD9-412B-8BAD-45C63AE484F1}"/>
              </a:ext>
            </a:extLst>
          </p:cNvPr>
          <p:cNvSpPr txBox="1"/>
          <p:nvPr/>
        </p:nvSpPr>
        <p:spPr>
          <a:xfrm>
            <a:off x="971717" y="6093688"/>
            <a:ext cx="3558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- </a:t>
            </a:r>
            <a:r>
              <a:rPr lang="en-US" sz="3200" dirty="0" err="1"/>
              <a:t>CommandButton</a:t>
            </a:r>
            <a:endParaRPr lang="ru-RU" sz="3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911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E36BDCC-2E5B-4058-A4D6-4B2BC36D2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Код программы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44849906-7E77-4BA1-9D44-2C91F5A8A4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3217" y="2113657"/>
            <a:ext cx="9350459" cy="4301211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z="1400" smtClean="0"/>
              <a:t>12</a:t>
            </a:fld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415312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849F864-06D4-4C41-BF79-3065AFACC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266" y="609600"/>
            <a:ext cx="8596668" cy="1320800"/>
          </a:xfrm>
        </p:spPr>
        <p:txBody>
          <a:bodyPr/>
          <a:lstStyle/>
          <a:p>
            <a:r>
              <a:rPr lang="ru-RU" dirty="0"/>
              <a:t>Работа с программой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BD033681-5028-4198-AC41-FE9A71F8D4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2" y="1747988"/>
            <a:ext cx="860266" cy="8149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9CC47F4-5AB2-4093-A07B-78CED63D31DD}"/>
              </a:ext>
            </a:extLst>
          </p:cNvPr>
          <p:cNvSpPr txBox="1"/>
          <p:nvPr/>
        </p:nvSpPr>
        <p:spPr>
          <a:xfrm>
            <a:off x="2211366" y="1893872"/>
            <a:ext cx="5500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Запуск программы</a:t>
            </a:r>
            <a:r>
              <a:rPr lang="en-US" sz="2800" dirty="0"/>
              <a:t> </a:t>
            </a:r>
            <a:r>
              <a:rPr lang="ru-RU" sz="2800" dirty="0"/>
              <a:t>(</a:t>
            </a:r>
            <a:r>
              <a:rPr lang="en-US" sz="2800" b="1" dirty="0"/>
              <a:t>F5</a:t>
            </a:r>
            <a:r>
              <a:rPr lang="ru-RU" sz="2800" dirty="0"/>
              <a:t>)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5EDD7E83-4115-4B78-8CA9-162D1ACCC30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8920" b="7073"/>
          <a:stretch/>
        </p:blipFill>
        <p:spPr>
          <a:xfrm>
            <a:off x="914402" y="2573160"/>
            <a:ext cx="860266" cy="98596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6EB62D3-1D4D-4853-9DE2-6D344D930C28}"/>
              </a:ext>
            </a:extLst>
          </p:cNvPr>
          <p:cNvSpPr txBox="1"/>
          <p:nvPr/>
        </p:nvSpPr>
        <p:spPr>
          <a:xfrm>
            <a:off x="2110548" y="2905780"/>
            <a:ext cx="5500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Пауза (</a:t>
            </a:r>
            <a:r>
              <a:rPr lang="en-US" sz="2800" b="1" dirty="0"/>
              <a:t>Ctrl + Break</a:t>
            </a:r>
            <a:r>
              <a:rPr lang="ru-RU" sz="2800" dirty="0"/>
              <a:t>)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E044B3C0-127C-46F8-ABCE-B7DE4AC930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4432" y="3559125"/>
            <a:ext cx="920236" cy="98596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D4CF1A88-8817-4FEE-BCCA-0E7D490D9910}"/>
              </a:ext>
            </a:extLst>
          </p:cNvPr>
          <p:cNvSpPr txBox="1"/>
          <p:nvPr/>
        </p:nvSpPr>
        <p:spPr>
          <a:xfrm>
            <a:off x="2110548" y="3790498"/>
            <a:ext cx="5500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Сброс программы (</a:t>
            </a:r>
            <a:r>
              <a:rPr lang="en-US" sz="2800" b="1" dirty="0"/>
              <a:t>Ctrl + Break</a:t>
            </a:r>
            <a:r>
              <a:rPr lang="ru-RU" sz="2800" dirty="0"/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9AC86E55-670C-4E31-95E3-5251A162AC9A}"/>
              </a:ext>
            </a:extLst>
          </p:cNvPr>
          <p:cNvSpPr txBox="1"/>
          <p:nvPr/>
        </p:nvSpPr>
        <p:spPr>
          <a:xfrm>
            <a:off x="914402" y="4941055"/>
            <a:ext cx="94112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F8 </a:t>
            </a:r>
            <a:r>
              <a:rPr lang="ru-RU" sz="2800" dirty="0"/>
              <a:t>запускает программу в режиме интерпретации (пошаговое выполнение)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079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Операторы условного перехода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77257"/>
            <a:ext cx="8596668" cy="4764105"/>
          </a:xfrm>
        </p:spPr>
        <p:txBody>
          <a:bodyPr>
            <a:normAutofit/>
          </a:bodyPr>
          <a:lstStyle/>
          <a:p>
            <a:r>
              <a:rPr lang="ru-RU" sz="2800" u="sng" dirty="0"/>
              <a:t>Короткая форма</a:t>
            </a:r>
            <a:r>
              <a:rPr lang="ru-RU" sz="2800" dirty="0"/>
              <a:t> </a:t>
            </a:r>
            <a:r>
              <a:rPr lang="en-US" sz="2800" dirty="0"/>
              <a:t> 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b="1" dirty="0" smtClean="0"/>
              <a:t>	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If</a:t>
            </a:r>
            <a:r>
              <a:rPr lang="en-US" sz="2800" b="1" dirty="0" smtClean="0"/>
              <a:t> </a:t>
            </a:r>
            <a:r>
              <a:rPr lang="en-US" sz="2800" b="1" dirty="0"/>
              <a:t>&lt;</a:t>
            </a:r>
            <a:r>
              <a:rPr lang="ru-RU" sz="2800" b="1" dirty="0"/>
              <a:t>условие&gt;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Then</a:t>
            </a:r>
            <a:r>
              <a:rPr lang="en-US" sz="2800" b="1" dirty="0"/>
              <a:t> &lt;</a:t>
            </a:r>
            <a:r>
              <a:rPr lang="ru-RU" sz="2800" b="1" dirty="0"/>
              <a:t>оператор</a:t>
            </a:r>
            <a:r>
              <a:rPr lang="ru-RU" sz="2800" b="1" dirty="0" smtClean="0"/>
              <a:t>&gt;</a:t>
            </a:r>
          </a:p>
          <a:p>
            <a:r>
              <a:rPr lang="ru-RU" sz="2800" u="sng" dirty="0" smtClean="0"/>
              <a:t>Полная </a:t>
            </a:r>
            <a:r>
              <a:rPr lang="ru-RU" sz="2800" u="sng" dirty="0"/>
              <a:t>форма</a:t>
            </a:r>
            <a:r>
              <a:rPr lang="ru-RU" sz="2800" dirty="0"/>
              <a:t> 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b="1" dirty="0" smtClean="0"/>
              <a:t>	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If</a:t>
            </a:r>
            <a:r>
              <a:rPr lang="en-US" sz="2800" b="1" dirty="0" smtClean="0"/>
              <a:t> </a:t>
            </a:r>
            <a:r>
              <a:rPr lang="en-US" sz="2800" b="1" dirty="0"/>
              <a:t>&lt; </a:t>
            </a:r>
            <a:r>
              <a:rPr lang="ru-RU" sz="2800" b="1" dirty="0"/>
              <a:t>условие &gt;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Then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800" b="1" dirty="0" smtClean="0"/>
              <a:t>		</a:t>
            </a:r>
            <a:r>
              <a:rPr lang="en-US" sz="2800" b="1" dirty="0" smtClean="0"/>
              <a:t>&lt; </a:t>
            </a:r>
            <a:r>
              <a:rPr lang="ru-RU" sz="2800" b="1" dirty="0"/>
              <a:t>оператор 1 </a:t>
            </a:r>
            <a:r>
              <a:rPr lang="ru-RU" sz="2800" b="1" dirty="0" smtClean="0"/>
              <a:t>&gt;</a:t>
            </a:r>
            <a:endParaRPr lang="ru-RU" sz="2800" dirty="0"/>
          </a:p>
          <a:p>
            <a:pPr marL="0" indent="0">
              <a:buNone/>
            </a:pPr>
            <a:r>
              <a:rPr lang="ru-RU" sz="2800" b="1" dirty="0" smtClean="0"/>
              <a:t>	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Else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800" b="1" dirty="0" smtClean="0"/>
              <a:t>		</a:t>
            </a:r>
            <a:r>
              <a:rPr lang="en-US" sz="2800" b="1" dirty="0" smtClean="0"/>
              <a:t>&lt; </a:t>
            </a:r>
            <a:r>
              <a:rPr lang="ru-RU" sz="2800" b="1" dirty="0"/>
              <a:t>оператор </a:t>
            </a:r>
            <a:r>
              <a:rPr lang="ru-RU" sz="2800" b="1" dirty="0" smtClean="0"/>
              <a:t>2&gt;</a:t>
            </a:r>
            <a:endParaRPr lang="ru-RU" sz="2800" dirty="0"/>
          </a:p>
          <a:p>
            <a:pPr marL="0" indent="0">
              <a:buNone/>
            </a:pPr>
            <a:r>
              <a:rPr lang="ru-RU" sz="2800" b="1" dirty="0" smtClean="0"/>
              <a:t>	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End</a:t>
            </a:r>
            <a:r>
              <a:rPr lang="en-US" sz="2800" b="1" dirty="0" smtClean="0"/>
              <a:t>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If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381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Выбор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114" y="1436915"/>
            <a:ext cx="4093029" cy="4604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Select</a:t>
            </a:r>
            <a:r>
              <a:rPr lang="en-US" sz="2400" b="1" dirty="0"/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Case</a:t>
            </a:r>
            <a:r>
              <a:rPr lang="en-US" sz="2400" b="1" dirty="0"/>
              <a:t> </a:t>
            </a:r>
            <a:r>
              <a:rPr lang="en-US" sz="2400" dirty="0" smtClean="0"/>
              <a:t> &lt;</a:t>
            </a:r>
            <a:r>
              <a:rPr lang="ru-RU" sz="2400" dirty="0" smtClean="0"/>
              <a:t>переменная</a:t>
            </a:r>
            <a:r>
              <a:rPr lang="en-US" sz="2400" dirty="0" smtClean="0"/>
              <a:t>&gt;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	</a:t>
            </a:r>
            <a:r>
              <a:rPr lang="en-US" sz="2400" dirty="0"/>
              <a:t> </a:t>
            </a:r>
            <a:r>
              <a:rPr lang="ru-RU" sz="2400" dirty="0" smtClean="0"/>
              <a:t>	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Case</a:t>
            </a:r>
            <a:r>
              <a:rPr lang="en-US" sz="2400" dirty="0"/>
              <a:t> </a:t>
            </a:r>
            <a:r>
              <a:rPr lang="en-US" sz="2400" dirty="0" smtClean="0"/>
              <a:t>&lt;</a:t>
            </a:r>
            <a:r>
              <a:rPr lang="ru-RU" sz="2400" dirty="0" smtClean="0"/>
              <a:t>условие 1</a:t>
            </a:r>
            <a:r>
              <a:rPr lang="en-US" sz="2400" dirty="0" smtClean="0"/>
              <a:t>&gt;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             </a:t>
            </a:r>
            <a:r>
              <a:rPr lang="ru-RU" sz="2400" dirty="0" smtClean="0"/>
              <a:t>		</a:t>
            </a:r>
            <a:r>
              <a:rPr lang="ru-RU" sz="2400" i="1" dirty="0" smtClean="0"/>
              <a:t>действие </a:t>
            </a:r>
            <a:r>
              <a:rPr lang="ru-RU" sz="2400" i="1" dirty="0"/>
              <a:t>1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    </a:t>
            </a:r>
            <a:r>
              <a:rPr lang="ru-RU" sz="2400" dirty="0" smtClean="0"/>
              <a:t>	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Case</a:t>
            </a:r>
            <a:r>
              <a:rPr lang="en-US" sz="2400" dirty="0"/>
              <a:t> </a:t>
            </a:r>
            <a:r>
              <a:rPr lang="en-US" sz="2400" dirty="0" smtClean="0"/>
              <a:t>&lt;</a:t>
            </a:r>
            <a:r>
              <a:rPr lang="ru-RU" sz="2400" dirty="0" smtClean="0"/>
              <a:t>условие 2</a:t>
            </a:r>
            <a:r>
              <a:rPr lang="en-US" sz="2400" dirty="0" smtClean="0"/>
              <a:t>&gt;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             </a:t>
            </a:r>
            <a:r>
              <a:rPr lang="ru-RU" sz="2400" dirty="0" smtClean="0"/>
              <a:t>		</a:t>
            </a:r>
            <a:r>
              <a:rPr lang="ru-RU" sz="2400" i="1" dirty="0" smtClean="0"/>
              <a:t>действие 2</a:t>
            </a:r>
          </a:p>
          <a:p>
            <a:pPr marL="0" indent="0">
              <a:buNone/>
            </a:pPr>
            <a:r>
              <a:rPr lang="ru-RU" sz="2400" i="1" dirty="0" smtClean="0"/>
              <a:t>		</a:t>
            </a:r>
            <a:r>
              <a:rPr lang="ru-RU" sz="2400" b="1" i="1" dirty="0" smtClean="0"/>
              <a:t>…..</a:t>
            </a:r>
            <a:endParaRPr lang="ru-RU" sz="2400" b="1" i="1" dirty="0"/>
          </a:p>
          <a:p>
            <a:pPr marL="0" indent="0">
              <a:buNone/>
            </a:pP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     </a:t>
            </a:r>
            <a:r>
              <a:rPr lang="ru-RU" sz="2400" dirty="0" smtClean="0"/>
              <a:t>	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Case</a:t>
            </a:r>
            <a:r>
              <a:rPr lang="en-US" sz="2400" b="1" dirty="0" smtClean="0"/>
              <a:t>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Else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             </a:t>
            </a:r>
            <a:r>
              <a:rPr lang="ru-RU" sz="2400" dirty="0" smtClean="0"/>
              <a:t>		</a:t>
            </a:r>
            <a:r>
              <a:rPr lang="ru-RU" sz="2400" i="1" dirty="0" smtClean="0"/>
              <a:t>действие </a:t>
            </a:r>
            <a:r>
              <a:rPr lang="ru-RU" sz="2400" i="1" dirty="0"/>
              <a:t>3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End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Select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67200" y="1465942"/>
            <a:ext cx="7678057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accent2">
                    <a:lumMod val="75000"/>
                  </a:schemeClr>
                </a:solidFill>
              </a:rPr>
              <a:t>Select Case </a:t>
            </a:r>
            <a:r>
              <a:rPr lang="en-US" sz="2400" b="1" i="1" dirty="0"/>
              <a:t>x</a:t>
            </a:r>
            <a:endParaRPr lang="ru-RU" sz="2400" dirty="0"/>
          </a:p>
          <a:p>
            <a:r>
              <a:rPr lang="ru-RU" sz="2400" b="1" i="1" dirty="0" smtClean="0"/>
              <a:t>	</a:t>
            </a:r>
            <a:r>
              <a:rPr lang="en-US" sz="2400" b="1" i="1" dirty="0" smtClean="0">
                <a:solidFill>
                  <a:schemeClr val="accent2">
                    <a:lumMod val="75000"/>
                  </a:schemeClr>
                </a:solidFill>
              </a:rPr>
              <a:t>Case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i="1" dirty="0">
                <a:solidFill>
                  <a:srgbClr val="FF0000"/>
                </a:solidFill>
              </a:rPr>
              <a:t>1,2,5</a:t>
            </a:r>
            <a:r>
              <a:rPr lang="ru-RU" sz="2400" b="1" i="1" dirty="0"/>
              <a:t>      ‘ </a:t>
            </a:r>
            <a:r>
              <a:rPr lang="ru-RU" sz="2400" dirty="0"/>
              <a:t>Значения Х заданы списком</a:t>
            </a:r>
          </a:p>
          <a:p>
            <a:r>
              <a:rPr lang="ru-RU" sz="2400" b="1" i="1" dirty="0" smtClean="0"/>
              <a:t>		</a:t>
            </a:r>
            <a:r>
              <a:rPr lang="en-US" sz="2400" b="1" i="1" dirty="0" smtClean="0"/>
              <a:t>y</a:t>
            </a:r>
            <a:r>
              <a:rPr lang="ru-RU" sz="2400" b="1" i="1" dirty="0"/>
              <a:t>=</a:t>
            </a:r>
            <a:r>
              <a:rPr lang="en-US" sz="2400" b="1" i="1" dirty="0"/>
              <a:t>x</a:t>
            </a:r>
            <a:r>
              <a:rPr lang="ru-RU" sz="2400" b="1" i="1" dirty="0"/>
              <a:t>^2-4</a:t>
            </a:r>
            <a:endParaRPr lang="ru-RU" sz="2400" dirty="0"/>
          </a:p>
          <a:p>
            <a:r>
              <a:rPr lang="ru-RU" sz="2400" b="1" i="1" dirty="0" smtClean="0"/>
              <a:t>	</a:t>
            </a:r>
            <a:r>
              <a:rPr lang="en-US" sz="2400" b="1" i="1" dirty="0" smtClean="0">
                <a:solidFill>
                  <a:schemeClr val="accent2">
                    <a:lumMod val="75000"/>
                  </a:schemeClr>
                </a:solidFill>
              </a:rPr>
              <a:t>Case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i="1" dirty="0">
                <a:solidFill>
                  <a:srgbClr val="FF0000"/>
                </a:solidFill>
              </a:rPr>
              <a:t>10 </a:t>
            </a:r>
            <a:r>
              <a:rPr lang="en-US" sz="2400" b="1" i="1" dirty="0">
                <a:solidFill>
                  <a:srgbClr val="FF0000"/>
                </a:solidFill>
              </a:rPr>
              <a:t>to</a:t>
            </a:r>
            <a:r>
              <a:rPr lang="ru-RU" sz="2400" b="1" i="1" dirty="0">
                <a:solidFill>
                  <a:srgbClr val="FF0000"/>
                </a:solidFill>
              </a:rPr>
              <a:t> 20   </a:t>
            </a:r>
            <a:r>
              <a:rPr lang="ru-RU" sz="2400" b="1" i="1" dirty="0"/>
              <a:t>‘ </a:t>
            </a:r>
            <a:r>
              <a:rPr lang="ru-RU" sz="2400" dirty="0"/>
              <a:t>Значения Х заданы диапазоном</a:t>
            </a:r>
          </a:p>
          <a:p>
            <a:r>
              <a:rPr lang="ru-RU" sz="2400" b="1" i="1" dirty="0" smtClean="0"/>
              <a:t>		</a:t>
            </a:r>
            <a:r>
              <a:rPr lang="en-US" sz="2400" b="1" i="1" dirty="0" smtClean="0"/>
              <a:t>y</a:t>
            </a:r>
            <a:r>
              <a:rPr lang="ru-RU" sz="2400" b="1" i="1" dirty="0"/>
              <a:t>=</a:t>
            </a:r>
            <a:r>
              <a:rPr lang="en-US" sz="2400" b="1" i="1" dirty="0"/>
              <a:t>x</a:t>
            </a:r>
            <a:r>
              <a:rPr lang="ru-RU" sz="2400" b="1" i="1" dirty="0"/>
              <a:t>-10</a:t>
            </a:r>
            <a:endParaRPr lang="ru-RU" sz="2400" dirty="0"/>
          </a:p>
          <a:p>
            <a:r>
              <a:rPr lang="ru-RU" sz="2400" b="1" i="1" dirty="0" smtClean="0"/>
              <a:t>	</a:t>
            </a:r>
            <a:r>
              <a:rPr lang="en-US" sz="2400" b="1" i="1" dirty="0" smtClean="0">
                <a:solidFill>
                  <a:schemeClr val="accent2">
                    <a:lumMod val="75000"/>
                  </a:schemeClr>
                </a:solidFill>
              </a:rPr>
              <a:t>Case</a:t>
            </a:r>
            <a:r>
              <a:rPr lang="en-US" sz="2400" b="1" i="1" dirty="0" smtClean="0"/>
              <a:t> </a:t>
            </a:r>
            <a:r>
              <a:rPr lang="en-US" sz="2400" b="1" i="1" dirty="0">
                <a:solidFill>
                  <a:srgbClr val="FF0000"/>
                </a:solidFill>
              </a:rPr>
              <a:t>Is</a:t>
            </a:r>
            <a:r>
              <a:rPr lang="ru-RU" sz="2400" b="1" i="1" dirty="0">
                <a:solidFill>
                  <a:srgbClr val="FF0000"/>
                </a:solidFill>
              </a:rPr>
              <a:t> &lt;=0      </a:t>
            </a:r>
            <a:r>
              <a:rPr lang="ru-RU" sz="2400" b="1" i="1" dirty="0"/>
              <a:t>‘</a:t>
            </a:r>
            <a:r>
              <a:rPr lang="ru-RU" sz="2400" dirty="0"/>
              <a:t>Значения Х заданы условием</a:t>
            </a:r>
          </a:p>
          <a:p>
            <a:r>
              <a:rPr lang="ru-RU" sz="2400" b="1" i="1" dirty="0" smtClean="0"/>
              <a:t>		</a:t>
            </a:r>
            <a:r>
              <a:rPr lang="en-US" sz="2400" b="1" i="1" dirty="0" smtClean="0"/>
              <a:t>y</a:t>
            </a:r>
            <a:r>
              <a:rPr lang="ru-RU" sz="2400" b="1" i="1" dirty="0"/>
              <a:t>=3*</a:t>
            </a:r>
            <a:r>
              <a:rPr lang="en-US" sz="2400" b="1" i="1" dirty="0"/>
              <a:t>x</a:t>
            </a:r>
            <a:endParaRPr lang="ru-RU" sz="2400" dirty="0"/>
          </a:p>
          <a:p>
            <a:r>
              <a:rPr lang="ru-RU" sz="2400" b="1" i="1" dirty="0" smtClean="0"/>
              <a:t>	</a:t>
            </a:r>
            <a:r>
              <a:rPr lang="en-US" sz="2400" b="1" i="1" dirty="0" smtClean="0">
                <a:solidFill>
                  <a:schemeClr val="accent2">
                    <a:lumMod val="75000"/>
                  </a:schemeClr>
                </a:solidFill>
              </a:rPr>
              <a:t>Case </a:t>
            </a:r>
            <a:r>
              <a:rPr lang="en-US" sz="2400" b="1" i="1" dirty="0">
                <a:solidFill>
                  <a:schemeClr val="accent2">
                    <a:lumMod val="75000"/>
                  </a:schemeClr>
                </a:solidFill>
              </a:rPr>
              <a:t>Else</a:t>
            </a: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</a:rPr>
              <a:t>      </a:t>
            </a:r>
            <a:endParaRPr lang="ru-RU" sz="24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b="1" i="1" dirty="0"/>
              <a:t>	</a:t>
            </a:r>
            <a:r>
              <a:rPr lang="ru-RU" sz="2400" b="1" i="1" dirty="0" smtClean="0"/>
              <a:t>	</a:t>
            </a:r>
            <a:r>
              <a:rPr lang="en-US" sz="2400" b="1" i="1" dirty="0" smtClean="0"/>
              <a:t>y</a:t>
            </a:r>
            <a:r>
              <a:rPr lang="ru-RU" sz="2400" b="1" i="1" dirty="0" smtClean="0"/>
              <a:t>=0</a:t>
            </a:r>
            <a:endParaRPr lang="ru-RU" sz="2400" dirty="0"/>
          </a:p>
          <a:p>
            <a:r>
              <a:rPr lang="en-US" sz="2400" b="1" i="1" dirty="0">
                <a:solidFill>
                  <a:schemeClr val="accent2">
                    <a:lumMod val="75000"/>
                  </a:schemeClr>
                </a:solidFill>
              </a:rPr>
              <a:t>End Select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761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Цикл </a:t>
            </a:r>
            <a:r>
              <a:rPr lang="en-US" dirty="0" smtClean="0"/>
              <a:t>FOR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378857"/>
            <a:ext cx="9439123" cy="466250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For</a:t>
            </a:r>
            <a:r>
              <a:rPr lang="en-US" sz="2400" b="1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I</a:t>
            </a:r>
            <a:r>
              <a:rPr lang="ru-RU" sz="2400" b="1" dirty="0" smtClean="0">
                <a:solidFill>
                  <a:srgbClr val="FF0000"/>
                </a:solidFill>
              </a:rPr>
              <a:t>=</a:t>
            </a:r>
            <a:r>
              <a:rPr lang="en-US" sz="2400" dirty="0" smtClean="0">
                <a:solidFill>
                  <a:srgbClr val="FF0000"/>
                </a:solidFill>
              </a:rPr>
              <a:t>a</a:t>
            </a:r>
            <a:r>
              <a:rPr lang="ru-RU" sz="2400" b="1" dirty="0" smtClean="0"/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To</a:t>
            </a:r>
            <a:r>
              <a:rPr lang="en-US" sz="2400" b="1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b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Step</a:t>
            </a:r>
            <a:r>
              <a:rPr lang="en-US" sz="2400" b="1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h</a:t>
            </a:r>
            <a:endParaRPr lang="ru-RU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ru-RU" sz="2400" dirty="0" smtClean="0"/>
              <a:t>Действия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Next</a:t>
            </a:r>
          </a:p>
          <a:p>
            <a:pPr marL="623888" indent="0">
              <a:buNone/>
            </a:pPr>
            <a:r>
              <a:rPr lang="en-US" sz="2400" b="1" dirty="0" smtClean="0"/>
              <a:t>I – </a:t>
            </a:r>
            <a:r>
              <a:rPr lang="ru-RU" sz="2400" b="1" dirty="0" smtClean="0"/>
              <a:t>параметр цикла</a:t>
            </a:r>
          </a:p>
          <a:p>
            <a:pPr marL="623888" indent="0">
              <a:buNone/>
            </a:pPr>
            <a:r>
              <a:rPr lang="en-US" sz="2400" b="1" dirty="0" smtClean="0"/>
              <a:t>a – </a:t>
            </a:r>
            <a:r>
              <a:rPr lang="ru-RU" sz="2400" b="1" dirty="0" smtClean="0"/>
              <a:t>начальное значение</a:t>
            </a:r>
          </a:p>
          <a:p>
            <a:pPr marL="623888" indent="0">
              <a:buNone/>
            </a:pPr>
            <a:r>
              <a:rPr lang="en-US" sz="2400" b="1" dirty="0" smtClean="0"/>
              <a:t>b – </a:t>
            </a:r>
            <a:r>
              <a:rPr lang="ru-RU" sz="2400" b="1" dirty="0" smtClean="0"/>
              <a:t>конечное значение</a:t>
            </a:r>
          </a:p>
          <a:p>
            <a:pPr marL="623888" indent="0">
              <a:buNone/>
            </a:pPr>
            <a:r>
              <a:rPr lang="en-US" sz="2400" b="1" dirty="0"/>
              <a:t>h</a:t>
            </a:r>
            <a:r>
              <a:rPr lang="en-US" sz="2400" b="1" dirty="0" smtClean="0"/>
              <a:t> – </a:t>
            </a:r>
            <a:r>
              <a:rPr lang="ru-RU" sz="2400" b="1" dirty="0" smtClean="0"/>
              <a:t>шаг </a:t>
            </a:r>
            <a:r>
              <a:rPr lang="en-US" sz="2400" b="1" dirty="0" smtClean="0"/>
              <a:t> </a:t>
            </a:r>
            <a:endParaRPr lang="ru-RU" sz="24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42D6-8EC9-430C-9E1E-EF7DDC377390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5881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Цикл «Пока»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Do While </a:t>
            </a:r>
            <a:r>
              <a:rPr lang="en-US" sz="2800" b="1" dirty="0"/>
              <a:t>&lt;</a:t>
            </a:r>
            <a:r>
              <a:rPr lang="ru-RU" sz="2800" b="1" dirty="0"/>
              <a:t>условие&gt;</a:t>
            </a:r>
            <a:endParaRPr lang="ru-RU" sz="2800" dirty="0"/>
          </a:p>
          <a:p>
            <a:pPr marL="0" indent="0">
              <a:buNone/>
            </a:pPr>
            <a:r>
              <a:rPr lang="ru-RU" sz="2800" b="1" dirty="0" smtClean="0"/>
              <a:t>	Действия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Loop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Do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800" b="1" dirty="0" smtClean="0"/>
              <a:t>	Действия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Loop While </a:t>
            </a:r>
            <a:r>
              <a:rPr lang="en-US" sz="2800" b="1" dirty="0"/>
              <a:t>&lt;</a:t>
            </a:r>
            <a:r>
              <a:rPr lang="ru-RU" sz="2800" b="1" dirty="0"/>
              <a:t>условие&gt;</a:t>
            </a:r>
            <a:endParaRPr lang="ru-RU" sz="2800" dirty="0"/>
          </a:p>
          <a:p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4586512" y="2235200"/>
            <a:ext cx="333828" cy="155302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225143" y="2686538"/>
            <a:ext cx="3273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Цикл с предусловием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4630057" y="4245429"/>
            <a:ext cx="333828" cy="155302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225142" y="4791110"/>
            <a:ext cx="3212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Цикл с постусловием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883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Цикл «До тех пор»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82057"/>
            <a:ext cx="8596668" cy="4459305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Do Until </a:t>
            </a:r>
            <a:r>
              <a:rPr lang="en-US" sz="2800" b="1" dirty="0"/>
              <a:t>&lt;</a:t>
            </a:r>
            <a:r>
              <a:rPr lang="ru-RU" sz="2800" b="1" dirty="0"/>
              <a:t>условие&gt;</a:t>
            </a:r>
            <a:endParaRPr lang="ru-RU" sz="2800" dirty="0"/>
          </a:p>
          <a:p>
            <a:pPr marL="0" indent="0">
              <a:buNone/>
            </a:pPr>
            <a:r>
              <a:rPr lang="ru-RU" sz="2800" b="1" dirty="0" smtClean="0"/>
              <a:t>	Действия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Loop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sz="2800" b="1" dirty="0"/>
          </a:p>
          <a:p>
            <a:pPr marL="0" indent="0">
              <a:buNone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Do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pPr marL="400050" lvl="1" indent="0">
              <a:buNone/>
            </a:pPr>
            <a:r>
              <a:rPr lang="ru-RU" sz="2600" b="1" dirty="0" smtClean="0"/>
              <a:t>Действия</a:t>
            </a:r>
            <a:endParaRPr lang="en-US" sz="2600" dirty="0"/>
          </a:p>
          <a:p>
            <a:pPr marL="0" indent="0">
              <a:buNone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Loop Until </a:t>
            </a:r>
            <a:r>
              <a:rPr lang="en-US" sz="2800" b="1" dirty="0"/>
              <a:t>&lt;</a:t>
            </a:r>
            <a:r>
              <a:rPr lang="ru-RU" sz="2800" b="1" dirty="0"/>
              <a:t>условие&gt;</a:t>
            </a:r>
            <a:endParaRPr lang="ru-RU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4659085" y="1698171"/>
            <a:ext cx="290285" cy="134982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341257" y="2188419"/>
            <a:ext cx="3947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Цикл с предусловием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4659087" y="3955142"/>
            <a:ext cx="290285" cy="134982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341259" y="4445390"/>
            <a:ext cx="3947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Цикл с постусловием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416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FF4521D-2ECB-4283-96F5-34A447EF6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Язык программирования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9512571-6EDF-4FC4-8EA8-7ED672DF2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93541"/>
            <a:ext cx="8596668" cy="4747821"/>
          </a:xfrm>
        </p:spPr>
        <p:txBody>
          <a:bodyPr/>
          <a:lstStyle/>
          <a:p>
            <a:pPr algn="just"/>
            <a:r>
              <a:rPr lang="ru-RU" sz="2400" dirty="0"/>
              <a:t>-это формальный </a:t>
            </a:r>
            <a:r>
              <a:rPr lang="ru-RU" sz="2400" b="1" dirty="0"/>
              <a:t>язык</a:t>
            </a:r>
            <a:r>
              <a:rPr lang="ru-RU" sz="2400" dirty="0"/>
              <a:t>, содержащий в себе набор лексических, синтаксических и семантических правил, предназначенный для записи компьютерных программ. </a:t>
            </a:r>
          </a:p>
          <a:p>
            <a:pPr algn="just"/>
            <a:r>
              <a:rPr lang="ru-RU" sz="2400" b="1" i="1" dirty="0"/>
              <a:t>Языки низкого уровня </a:t>
            </a:r>
            <a:r>
              <a:rPr lang="ru-RU" sz="2400" dirty="0"/>
              <a:t>- язык программирования, близкий к программированию непосредственно в машинных кодах используемого процессора</a:t>
            </a:r>
            <a:r>
              <a:rPr lang="ru-RU" dirty="0"/>
              <a:t>. </a:t>
            </a:r>
          </a:p>
          <a:p>
            <a:pPr algn="just"/>
            <a:r>
              <a:rPr lang="ru-RU" sz="2400" b="1" dirty="0"/>
              <a:t>Высокоуровневый язык программирования</a:t>
            </a:r>
            <a:r>
              <a:rPr lang="ru-RU" sz="2400" dirty="0"/>
              <a:t> -  язык программирования, разработанный для быстроты и удобства использования программистом. </a:t>
            </a:r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692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F4D5410-1E7E-4170-8552-9817A30EC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892" y="609600"/>
            <a:ext cx="8511552" cy="683941"/>
          </a:xfrm>
        </p:spPr>
        <p:txBody>
          <a:bodyPr/>
          <a:lstStyle/>
          <a:p>
            <a:r>
              <a:rPr lang="en-US" dirty="0"/>
              <a:t>Visual Basic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1B235C2-49D0-42B5-A009-705020634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93541"/>
            <a:ext cx="8596668" cy="5319132"/>
          </a:xfrm>
        </p:spPr>
        <p:txBody>
          <a:bodyPr>
            <a:normAutofit fontScale="92500"/>
          </a:bodyPr>
          <a:lstStyle/>
          <a:p>
            <a:r>
              <a:rPr lang="ru-RU" sz="2400" dirty="0"/>
              <a:t>Это визуальный объектно-ориентированный язык высокого уровня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ru-RU" sz="2400" dirty="0"/>
              <a:t>Среда разработки включает инструменты для визуального проектирования пользовательского интерфейса.</a:t>
            </a: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sz="2400" dirty="0"/>
              <a:t>Достоинства.</a:t>
            </a:r>
            <a:endParaRPr lang="en-US" sz="2400" dirty="0"/>
          </a:p>
          <a:p>
            <a:r>
              <a:rPr lang="ru-RU" sz="2400" dirty="0"/>
              <a:t>Высокая скорость создания приложений с графическим интерфейсом.</a:t>
            </a:r>
          </a:p>
          <a:p>
            <a:r>
              <a:rPr lang="ru-RU" sz="2400" dirty="0"/>
              <a:t>Простой синтаксис языка обеспечивает низкий порог вхождения.</a:t>
            </a:r>
          </a:p>
          <a:p>
            <a:r>
              <a:rPr lang="ru-RU" sz="2400" dirty="0"/>
              <a:t>Возможность компиляции как в машинный код, так и в P-код (по выбору программиста).</a:t>
            </a:r>
          </a:p>
          <a:p>
            <a:r>
              <a:rPr lang="ru-RU" sz="2400" dirty="0"/>
              <a:t>Безопасность типов обеспечивает защита от ошибок, связанных с применением указателей и доступом к памяти.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059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9384EB0-3080-49A8-827C-DC9B7E213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Применение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DABB1C1-61C2-456A-BC93-96D6AAD66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92598"/>
            <a:ext cx="8254793" cy="3880773"/>
          </a:xfrm>
        </p:spPr>
        <p:txBody>
          <a:bodyPr>
            <a:normAutofit/>
          </a:bodyPr>
          <a:lstStyle/>
          <a:p>
            <a:r>
              <a:rPr lang="ru-RU" sz="2800" dirty="0"/>
              <a:t>Разработка </a:t>
            </a:r>
            <a:r>
              <a:rPr lang="en-US" sz="2800" dirty="0"/>
              <a:t>windows form </a:t>
            </a:r>
            <a:r>
              <a:rPr lang="ru-RU" sz="2800" dirty="0"/>
              <a:t>приложений</a:t>
            </a:r>
          </a:p>
          <a:p>
            <a:r>
              <a:rPr lang="ru-RU" sz="2800" dirty="0"/>
              <a:t>Консольные приложения</a:t>
            </a:r>
          </a:p>
          <a:p>
            <a:r>
              <a:rPr lang="en-US" sz="2800" dirty="0"/>
              <a:t>Web</a:t>
            </a:r>
            <a:r>
              <a:rPr lang="ru-RU" sz="2800" dirty="0"/>
              <a:t> сайты и приложения</a:t>
            </a:r>
          </a:p>
          <a:p>
            <a:r>
              <a:rPr lang="ru-RU" sz="2800" dirty="0"/>
              <a:t>Разработка баз данных для </a:t>
            </a:r>
            <a:r>
              <a:rPr lang="en-US" sz="2800" dirty="0"/>
              <a:t>windows</a:t>
            </a:r>
            <a:endParaRPr lang="ru-RU" sz="2800" dirty="0"/>
          </a:p>
          <a:p>
            <a:r>
              <a:rPr lang="ru-RU" sz="2800" dirty="0"/>
              <a:t>Разработка и автоматизация офисных приложений</a:t>
            </a:r>
          </a:p>
          <a:p>
            <a:r>
              <a:rPr lang="ru-RU" sz="2800" dirty="0"/>
              <a:t>Макросы для  </a:t>
            </a:r>
            <a:r>
              <a:rPr lang="en-US" sz="2800" dirty="0"/>
              <a:t>AutoCAD.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0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74F9B19-4707-47AB-80CA-CD32A619E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данных в </a:t>
            </a:r>
            <a:r>
              <a:rPr lang="en-US" dirty="0"/>
              <a:t>VB</a:t>
            </a:r>
            <a:endParaRPr lang="ru-RU" dirty="0"/>
          </a:p>
        </p:txBody>
      </p:sp>
      <p:pic>
        <p:nvPicPr>
          <p:cNvPr id="1026" name="Picture 2" descr="https://im0-tub-ru.yandex.net/i?id=dc826dbf6ef52d3cbc0110b3b9fee776-l&amp;n=13">
            <a:extLst>
              <a:ext uri="{FF2B5EF4-FFF2-40B4-BE49-F238E27FC236}">
                <a16:creationId xmlns="" xmlns:a16="http://schemas.microsoft.com/office/drawing/2014/main" id="{497A430C-1746-4C90-AC1E-7C297F05F79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41" t="45599" r="7417" b="-910"/>
          <a:stretch/>
        </p:blipFill>
        <p:spPr bwMode="auto">
          <a:xfrm>
            <a:off x="294112" y="1491176"/>
            <a:ext cx="10298859" cy="5089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13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0F2B0F2-FB5E-4E8F-87F1-3283A8422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Ввод </a:t>
            </a:r>
            <a:r>
              <a:rPr lang="ru-RU" dirty="0" smtClean="0"/>
              <a:t>и вывод данных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C9E3ABD-3F9C-4FB9-B632-F6174AF4D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455" y="1210614"/>
            <a:ext cx="8596668" cy="4238319"/>
          </a:xfrm>
        </p:spPr>
        <p:txBody>
          <a:bodyPr/>
          <a:lstStyle/>
          <a:p>
            <a:r>
              <a:rPr lang="ru-RU" sz="2000" u="sng" dirty="0" smtClean="0"/>
              <a:t>Через </a:t>
            </a:r>
            <a:r>
              <a:rPr lang="en-US" sz="2000" u="sng" dirty="0" smtClean="0"/>
              <a:t> </a:t>
            </a:r>
            <a:r>
              <a:rPr lang="ru-RU" sz="2000" u="sng" dirty="0" smtClean="0"/>
              <a:t>свойства объектов</a:t>
            </a:r>
          </a:p>
          <a:p>
            <a:pPr marL="914400" lvl="2" indent="0">
              <a:buNone/>
            </a:pPr>
            <a:r>
              <a:rPr lang="en-US" sz="2800" b="1" dirty="0" smtClean="0"/>
              <a:t>X=TextBox1.text</a:t>
            </a:r>
            <a:r>
              <a:rPr lang="ru-RU" sz="2800" b="1" dirty="0" smtClean="0"/>
              <a:t> </a:t>
            </a:r>
            <a:r>
              <a:rPr lang="en-US" sz="2800" b="1" dirty="0" smtClean="0"/>
              <a:t>– </a:t>
            </a:r>
            <a:r>
              <a:rPr lang="ru-RU" sz="2800" b="1" dirty="0" smtClean="0"/>
              <a:t>ввод значения </a:t>
            </a:r>
            <a:r>
              <a:rPr lang="en-US" sz="2800" b="1" i="1" dirty="0" smtClean="0"/>
              <a:t>x</a:t>
            </a:r>
          </a:p>
          <a:p>
            <a:pPr marL="914400" lvl="2" indent="0">
              <a:buNone/>
            </a:pPr>
            <a:r>
              <a:rPr lang="ru-RU" sz="2000" b="1" i="1" dirty="0" smtClean="0"/>
              <a:t>   Имя объекта   свойство</a:t>
            </a:r>
            <a:endParaRPr lang="en-US" sz="2800" b="1" i="1" dirty="0" smtClean="0"/>
          </a:p>
          <a:p>
            <a:pPr marL="914400" lvl="2" indent="0">
              <a:buNone/>
            </a:pPr>
            <a:r>
              <a:rPr lang="en-US" sz="2800" b="1" dirty="0" smtClean="0"/>
              <a:t>TextBox2.text=y –</a:t>
            </a:r>
            <a:r>
              <a:rPr lang="ru-RU" sz="2800" b="1" dirty="0" smtClean="0"/>
              <a:t>вывод значения </a:t>
            </a:r>
            <a:r>
              <a:rPr lang="en-US" sz="2800" b="1" i="1" dirty="0" smtClean="0"/>
              <a:t>y</a:t>
            </a:r>
            <a:endParaRPr lang="ru-RU" sz="2800" b="1" i="1" dirty="0"/>
          </a:p>
          <a:p>
            <a:pPr marL="457200" lvl="2" indent="-457200"/>
            <a:r>
              <a:rPr lang="ru-RU" sz="2000" u="sng" dirty="0" smtClean="0"/>
              <a:t>Через всплывающие окна</a:t>
            </a:r>
          </a:p>
          <a:p>
            <a:pPr marL="0" indent="0">
              <a:buNone/>
            </a:pPr>
            <a:r>
              <a:rPr lang="ru-RU" sz="2000" dirty="0" smtClean="0"/>
              <a:t>	</a:t>
            </a:r>
            <a:r>
              <a:rPr lang="en-US" b="1" i="1" dirty="0" smtClean="0"/>
              <a:t>x</a:t>
            </a:r>
            <a:r>
              <a:rPr lang="ru-RU" b="1" i="1" dirty="0" smtClean="0"/>
              <a:t>= </a:t>
            </a:r>
            <a:r>
              <a:rPr lang="en-US" b="1" i="1" dirty="0" err="1" smtClean="0"/>
              <a:t>InputBox</a:t>
            </a:r>
            <a:r>
              <a:rPr lang="ru-RU" b="1" i="1" dirty="0"/>
              <a:t>(“Введите ставку налога</a:t>
            </a:r>
            <a:r>
              <a:rPr lang="ru-RU" b="1" i="1" dirty="0" smtClean="0"/>
              <a:t>”, ”</a:t>
            </a:r>
            <a:r>
              <a:rPr lang="ru-RU" b="1" i="1" dirty="0"/>
              <a:t>Ввод ставки”,”0,13</a:t>
            </a:r>
            <a:r>
              <a:rPr lang="ru-RU" b="1" i="1" dirty="0" smtClean="0"/>
              <a:t>”)</a:t>
            </a:r>
            <a:endParaRPr lang="ru-RU" sz="1600" dirty="0" smtClean="0"/>
          </a:p>
          <a:p>
            <a:pPr marL="1371600" lvl="5" indent="0">
              <a:buNone/>
            </a:pPr>
            <a:r>
              <a:rPr lang="ru-RU" sz="1800" dirty="0" smtClean="0"/>
              <a:t>Комментарий на поверхности окна /Заголовок окна /значение</a:t>
            </a:r>
            <a:endParaRPr lang="ru-RU" sz="2400" dirty="0"/>
          </a:p>
          <a:p>
            <a:pPr marL="450850" lvl="5" indent="0">
              <a:buNone/>
            </a:pPr>
            <a:r>
              <a:rPr lang="en-US" sz="2400" b="1" i="1" dirty="0" err="1"/>
              <a:t>MsgBox</a:t>
            </a:r>
            <a:r>
              <a:rPr lang="ru-RU" sz="2400" b="1" i="1" dirty="0"/>
              <a:t> “</a:t>
            </a:r>
            <a:r>
              <a:rPr lang="en-US" sz="2400" b="1" i="1" dirty="0"/>
              <a:t>x</a:t>
            </a:r>
            <a:r>
              <a:rPr lang="ru-RU" sz="2400" b="1" i="1" dirty="0"/>
              <a:t>=” </a:t>
            </a:r>
            <a:r>
              <a:rPr lang="en-US" sz="2400" b="1" i="1" dirty="0" smtClean="0"/>
              <a:t>&amp;</a:t>
            </a:r>
            <a:r>
              <a:rPr lang="ru-RU" sz="2400" b="1" i="1" dirty="0" smtClean="0"/>
              <a:t> </a:t>
            </a:r>
            <a:r>
              <a:rPr lang="en-US" sz="2400" b="1" i="1" dirty="0"/>
              <a:t>x</a:t>
            </a:r>
            <a:endParaRPr lang="ru-RU" sz="2400" dirty="0"/>
          </a:p>
          <a:p>
            <a:pPr marL="0" lvl="5" indent="0">
              <a:buNone/>
            </a:pPr>
            <a:endParaRPr lang="ru-RU" sz="1800" dirty="0" smtClean="0"/>
          </a:p>
        </p:txBody>
      </p:sp>
      <p:sp>
        <p:nvSpPr>
          <p:cNvPr id="4" name="Левая фигурная скобка 3"/>
          <p:cNvSpPr/>
          <p:nvPr/>
        </p:nvSpPr>
        <p:spPr>
          <a:xfrm rot="16200000">
            <a:off x="2752860" y="1303981"/>
            <a:ext cx="225381" cy="1584103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Левая фигурная скобка 4"/>
          <p:cNvSpPr/>
          <p:nvPr/>
        </p:nvSpPr>
        <p:spPr>
          <a:xfrm rot="16200000">
            <a:off x="3995673" y="1645273"/>
            <a:ext cx="225381" cy="901518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Левая фигурная скобка 5"/>
          <p:cNvSpPr/>
          <p:nvPr/>
        </p:nvSpPr>
        <p:spPr>
          <a:xfrm rot="16200000">
            <a:off x="4096018" y="2583819"/>
            <a:ext cx="112691" cy="2925651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Левая фигурная скобка 6"/>
          <p:cNvSpPr/>
          <p:nvPr/>
        </p:nvSpPr>
        <p:spPr>
          <a:xfrm rot="16200000">
            <a:off x="6395435" y="3254593"/>
            <a:ext cx="225381" cy="1584103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Левая фигурная скобка 7"/>
          <p:cNvSpPr/>
          <p:nvPr/>
        </p:nvSpPr>
        <p:spPr>
          <a:xfrm rot="16200000">
            <a:off x="7676884" y="3576563"/>
            <a:ext cx="225381" cy="901518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784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Ввод и вывод данных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Через ячейки листа </a:t>
            </a:r>
            <a:r>
              <a:rPr lang="en-US" sz="2800" dirty="0" smtClean="0"/>
              <a:t>Excel</a:t>
            </a:r>
          </a:p>
          <a:p>
            <a:pPr marL="457200" lvl="1" indent="0">
              <a:buNone/>
            </a:pPr>
            <a:r>
              <a:rPr lang="en-US" sz="2800" b="1" dirty="0" smtClean="0"/>
              <a:t>x</a:t>
            </a:r>
            <a:r>
              <a:rPr lang="ru-RU" sz="2800" b="1" dirty="0" smtClean="0"/>
              <a:t>=</a:t>
            </a:r>
            <a:r>
              <a:rPr lang="en-US" sz="2800" b="1" dirty="0"/>
              <a:t>Cells </a:t>
            </a:r>
            <a:r>
              <a:rPr lang="en-US" sz="2800" b="1" dirty="0" smtClean="0"/>
              <a:t>(N </a:t>
            </a:r>
            <a:r>
              <a:rPr lang="ru-RU" sz="2800" b="1" dirty="0"/>
              <a:t>строки, </a:t>
            </a:r>
            <a:r>
              <a:rPr lang="en-US" sz="2800" b="1" dirty="0"/>
              <a:t>N </a:t>
            </a:r>
            <a:r>
              <a:rPr lang="ru-RU" sz="2800" b="1" dirty="0" smtClean="0"/>
              <a:t>столбц</a:t>
            </a:r>
            <a:r>
              <a:rPr lang="ru-RU" sz="2800" b="1" dirty="0"/>
              <a:t>а</a:t>
            </a:r>
            <a:r>
              <a:rPr lang="ru-RU" sz="2800" b="1" dirty="0" smtClean="0"/>
              <a:t>) -</a:t>
            </a:r>
            <a:r>
              <a:rPr lang="en-US" sz="2800" b="1" dirty="0" smtClean="0"/>
              <a:t> </a:t>
            </a:r>
            <a:r>
              <a:rPr lang="ru-RU" sz="2800" dirty="0" smtClean="0"/>
              <a:t>ввод</a:t>
            </a:r>
            <a:r>
              <a:rPr lang="ru-RU" sz="2800" b="1" dirty="0" smtClean="0"/>
              <a:t> </a:t>
            </a:r>
            <a:r>
              <a:rPr lang="ru-RU" sz="2800" b="1" i="1" dirty="0" smtClean="0"/>
              <a:t>х</a:t>
            </a:r>
          </a:p>
          <a:p>
            <a:pPr marL="457200" lvl="1" indent="0">
              <a:buNone/>
            </a:pPr>
            <a:r>
              <a:rPr lang="en-US" sz="2800" b="1" dirty="0" smtClean="0"/>
              <a:t>Cells (N </a:t>
            </a:r>
            <a:r>
              <a:rPr lang="ru-RU" sz="2800" b="1" dirty="0"/>
              <a:t>строки, </a:t>
            </a:r>
            <a:r>
              <a:rPr lang="en-US" sz="2800" b="1" dirty="0"/>
              <a:t>N </a:t>
            </a:r>
            <a:r>
              <a:rPr lang="ru-RU" sz="2800" b="1" dirty="0" smtClean="0"/>
              <a:t>столбца) = </a:t>
            </a:r>
            <a:r>
              <a:rPr lang="en-US" sz="2800" b="1" dirty="0" smtClean="0"/>
              <a:t>y – </a:t>
            </a:r>
            <a:r>
              <a:rPr lang="ru-RU" sz="2800" dirty="0" smtClean="0"/>
              <a:t>вывод</a:t>
            </a:r>
            <a:r>
              <a:rPr lang="ru-RU" sz="2800" b="1" dirty="0" smtClean="0"/>
              <a:t> </a:t>
            </a:r>
            <a:r>
              <a:rPr lang="en-US" sz="2800" i="1" dirty="0" smtClean="0"/>
              <a:t>y</a:t>
            </a:r>
            <a:endParaRPr lang="ru-RU" sz="2800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27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58A479E-D8A5-4EA7-BBCC-425986A99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892" y="609600"/>
            <a:ext cx="8511552" cy="1320800"/>
          </a:xfrm>
        </p:spPr>
        <p:txBody>
          <a:bodyPr/>
          <a:lstStyle/>
          <a:p>
            <a:r>
              <a:rPr lang="ru-RU" dirty="0"/>
              <a:t>Запуск </a:t>
            </a:r>
            <a:r>
              <a:rPr lang="en-US" dirty="0"/>
              <a:t>VBA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024E9C2-94BD-4BC7-9021-9B1999EB8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485" y="1378635"/>
            <a:ext cx="9187035" cy="4662728"/>
          </a:xfrm>
        </p:spPr>
        <p:txBody>
          <a:bodyPr>
            <a:normAutofit/>
          </a:bodyPr>
          <a:lstStyle/>
          <a:p>
            <a:r>
              <a:rPr lang="en-US" sz="2400" dirty="0"/>
              <a:t>1) </a:t>
            </a:r>
            <a:r>
              <a:rPr lang="ru-RU" sz="2400" dirty="0"/>
              <a:t>запускаем </a:t>
            </a:r>
            <a:r>
              <a:rPr lang="en-US" sz="2400" dirty="0"/>
              <a:t>Excel</a:t>
            </a:r>
          </a:p>
          <a:p>
            <a:r>
              <a:rPr lang="en-US" sz="2400" dirty="0"/>
              <a:t>2) </a:t>
            </a:r>
            <a:r>
              <a:rPr lang="ru-RU" sz="2400" dirty="0"/>
              <a:t>сохраняем файл в формате «Книга </a:t>
            </a:r>
            <a:r>
              <a:rPr lang="en-US" sz="2400" dirty="0"/>
              <a:t>excel </a:t>
            </a:r>
            <a:r>
              <a:rPr lang="ru-RU" sz="2400" dirty="0"/>
              <a:t>с поддержкой макросов»</a:t>
            </a:r>
          </a:p>
          <a:p>
            <a:r>
              <a:rPr lang="ru-RU" sz="2400" dirty="0"/>
              <a:t>3) включаем поддержку макросов</a:t>
            </a:r>
          </a:p>
          <a:p>
            <a:pPr marL="457200" lvl="1" indent="0">
              <a:buNone/>
            </a:pPr>
            <a:r>
              <a:rPr lang="ru-RU" sz="2000" dirty="0"/>
              <a:t>	Файл – Параметры – Центр управления безопасностью – Параметры макросов – Отключить все макросы с уведомлением.</a:t>
            </a:r>
          </a:p>
          <a:p>
            <a:pPr marL="457200" lvl="1" indent="0">
              <a:buNone/>
            </a:pPr>
            <a:r>
              <a:rPr lang="ru-RU" sz="2400" dirty="0"/>
              <a:t>4) Нажать </a:t>
            </a:r>
            <a:r>
              <a:rPr lang="en-US" sz="2400" b="1" dirty="0"/>
              <a:t>Alt+F11</a:t>
            </a:r>
          </a:p>
          <a:p>
            <a:pPr marL="457200" lvl="1" indent="0">
              <a:buNone/>
            </a:pPr>
            <a:r>
              <a:rPr lang="en-US" sz="2400" dirty="0"/>
              <a:t>5) </a:t>
            </a:r>
            <a:r>
              <a:rPr lang="ru-RU" sz="2400" dirty="0"/>
              <a:t>Чтобы сохранить макрос достаточно нажать кнопку          в окне </a:t>
            </a:r>
            <a:r>
              <a:rPr lang="en-US" sz="2400" dirty="0"/>
              <a:t>VBA.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ru-RU" sz="2000" dirty="0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C5ADBED-2C15-4474-88ED-82D9F1D148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5635" y="4358845"/>
            <a:ext cx="486008" cy="425257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385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469BB35-A5F3-4488-8971-9F8C50719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Повторное открытие файла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E893D3A6-9B89-42E2-A723-330CC60621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696" y="3628701"/>
            <a:ext cx="9922068" cy="229663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5AAC82E-1C51-43C0-9F63-7BAB42954F15}"/>
              </a:ext>
            </a:extLst>
          </p:cNvPr>
          <p:cNvSpPr txBox="1"/>
          <p:nvPr/>
        </p:nvSpPr>
        <p:spPr>
          <a:xfrm>
            <a:off x="308696" y="2028971"/>
            <a:ext cx="96760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При повторном открытии файла </a:t>
            </a:r>
            <a:r>
              <a:rPr lang="en-US" sz="2400" dirty="0"/>
              <a:t>excel</a:t>
            </a:r>
            <a:r>
              <a:rPr lang="ru-RU" sz="2400" dirty="0"/>
              <a:t> необходимо нажать кнопку </a:t>
            </a:r>
            <a:endParaRPr lang="en-US" sz="2400" dirty="0"/>
          </a:p>
          <a:p>
            <a:r>
              <a:rPr lang="ru-RU" sz="2400" b="1" dirty="0"/>
              <a:t>Включить содержимое</a:t>
            </a:r>
            <a:r>
              <a:rPr lang="en-US" sz="2400" b="1" dirty="0"/>
              <a:t>.</a:t>
            </a:r>
          </a:p>
          <a:p>
            <a:r>
              <a:rPr lang="ru-RU" sz="2400" dirty="0"/>
              <a:t>Чтобы увидеть свою программу нажимаем </a:t>
            </a:r>
            <a:r>
              <a:rPr lang="en-US" sz="2400" b="1" dirty="0"/>
              <a:t>Alt+F11.</a:t>
            </a:r>
            <a:endParaRPr lang="ru-RU" sz="24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E21F-4B88-42A3-BBF6-465043779F0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26449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161</TotalTime>
  <Words>282</Words>
  <Application>Microsoft Office PowerPoint</Application>
  <PresentationFormat>Произвольный</PresentationFormat>
  <Paragraphs>135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Аспект</vt:lpstr>
      <vt:lpstr>Язык программирования Visual Basic</vt:lpstr>
      <vt:lpstr>Язык программирования</vt:lpstr>
      <vt:lpstr>Visual Basic </vt:lpstr>
      <vt:lpstr>Применение</vt:lpstr>
      <vt:lpstr>Типы данных в VB</vt:lpstr>
      <vt:lpstr>Ввод и вывод данных</vt:lpstr>
      <vt:lpstr>Ввод и вывод данных</vt:lpstr>
      <vt:lpstr>Запуск VBA</vt:lpstr>
      <vt:lpstr>Повторное открытие файла</vt:lpstr>
      <vt:lpstr>Интерфейс VBA</vt:lpstr>
      <vt:lpstr>Интерфейс программы</vt:lpstr>
      <vt:lpstr>Код программы</vt:lpstr>
      <vt:lpstr>Работа с программой</vt:lpstr>
      <vt:lpstr>Операторы условного перехода</vt:lpstr>
      <vt:lpstr>Выбор</vt:lpstr>
      <vt:lpstr>Цикл FOR</vt:lpstr>
      <vt:lpstr>Цикл «Пока»</vt:lpstr>
      <vt:lpstr>Цикл «До тех пор»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 программирования Visual Basic</dc:title>
  <dc:creator>Сергей Матвеев</dc:creator>
  <cp:lastModifiedBy>user</cp:lastModifiedBy>
  <cp:revision>19</cp:revision>
  <dcterms:created xsi:type="dcterms:W3CDTF">2017-10-19T07:28:13Z</dcterms:created>
  <dcterms:modified xsi:type="dcterms:W3CDTF">2017-10-19T18:09:01Z</dcterms:modified>
</cp:coreProperties>
</file>